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4"/>
    <p:sldMasterId id="2147483655" r:id="rId5"/>
    <p:sldMasterId id="2147483864" r:id="rId6"/>
    <p:sldMasterId id="2147483659" r:id="rId7"/>
    <p:sldMasterId id="2147483742" r:id="rId8"/>
    <p:sldMasterId id="2147483876" r:id="rId9"/>
  </p:sldMasterIdLst>
  <p:notesMasterIdLst>
    <p:notesMasterId r:id="rId25"/>
  </p:notesMasterIdLst>
  <p:handoutMasterIdLst>
    <p:handoutMasterId r:id="rId26"/>
  </p:handoutMasterIdLst>
  <p:sldIdLst>
    <p:sldId id="269" r:id="rId10"/>
    <p:sldId id="268" r:id="rId11"/>
    <p:sldId id="261" r:id="rId12"/>
    <p:sldId id="270" r:id="rId13"/>
    <p:sldId id="275" r:id="rId14"/>
    <p:sldId id="257" r:id="rId15"/>
    <p:sldId id="259" r:id="rId16"/>
    <p:sldId id="271" r:id="rId17"/>
    <p:sldId id="260" r:id="rId18"/>
    <p:sldId id="276" r:id="rId19"/>
    <p:sldId id="273" r:id="rId20"/>
    <p:sldId id="264" r:id="rId21"/>
    <p:sldId id="274" r:id="rId22"/>
    <p:sldId id="265" r:id="rId23"/>
    <p:sldId id="277" r:id="rId2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ongolian Baiti" panose="03000500000000000000" pitchFamily="66" charset="0"/>
      <p:regular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Flight Commander </a:t>
            </a:r>
            <a:br>
              <a:rPr lang="en-US" dirty="0"/>
            </a:br>
            <a:r>
              <a:rPr lang="en-US" dirty="0"/>
              <a:t>Leadership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1850619"/>
          </a:xfrm>
        </p:spPr>
        <p:txBody>
          <a:bodyPr/>
          <a:lstStyle/>
          <a:p>
            <a:r>
              <a:rPr lang="en-US" dirty="0"/>
              <a:t>Execute the Mission</a:t>
            </a:r>
          </a:p>
          <a:p>
            <a:r>
              <a:rPr lang="en-US" dirty="0"/>
              <a:t>Lead People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1850619"/>
          </a:xfrm>
        </p:spPr>
        <p:txBody>
          <a:bodyPr/>
          <a:lstStyle/>
          <a:p>
            <a:r>
              <a:rPr lang="en-US" dirty="0"/>
              <a:t>Manage Resources</a:t>
            </a:r>
          </a:p>
          <a:p>
            <a:r>
              <a:rPr lang="en-US" dirty="0"/>
              <a:t>Improve the Unit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Commander’s Duties and Responsibilities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745" y="2220163"/>
            <a:ext cx="8510185" cy="1850619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In your small groups, discuss: </a:t>
            </a:r>
          </a:p>
          <a:p>
            <a:pPr lvl="1"/>
            <a:endParaRPr lang="en-US" dirty="0"/>
          </a:p>
          <a:p>
            <a:pPr marL="57136" indent="0" algn="ctr">
              <a:buNone/>
            </a:pPr>
            <a:r>
              <a:rPr lang="en-US" sz="4000" dirty="0"/>
              <a:t>Where do your answers from before fit?</a:t>
            </a:r>
          </a:p>
          <a:p>
            <a:pPr marL="457085" lvl="1" indent="0">
              <a:buNone/>
            </a:pP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2400" dirty="0"/>
              <a:t>Five (5) minutes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i="1" dirty="0"/>
              <a:t>Duties and Responsibilities Worksheet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Reconcile your commander’s goals with your responsibilities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Map your assigned “goals” with where they fit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any goals you established for yourself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types of lessons…</a:t>
            </a:r>
          </a:p>
          <a:p>
            <a:endParaRPr lang="en-US" dirty="0"/>
          </a:p>
          <a:p>
            <a:pPr lvl="1"/>
            <a:r>
              <a:rPr lang="en-US" dirty="0"/>
              <a:t>Leadership Lessons</a:t>
            </a:r>
          </a:p>
          <a:p>
            <a:pPr lvl="2"/>
            <a:r>
              <a:rPr lang="en-US" dirty="0"/>
              <a:t>Focus on key leadership topics</a:t>
            </a:r>
          </a:p>
          <a:p>
            <a:pPr lvl="2"/>
            <a:r>
              <a:rPr lang="en-US" dirty="0"/>
              <a:t>Things you should understand as a flight commander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Local Lessons</a:t>
            </a:r>
          </a:p>
          <a:p>
            <a:pPr lvl="2"/>
            <a:r>
              <a:rPr lang="en-US" dirty="0"/>
              <a:t>“How to” lessons</a:t>
            </a:r>
          </a:p>
          <a:p>
            <a:pPr lvl="2"/>
            <a:r>
              <a:rPr lang="en-US" dirty="0"/>
              <a:t>How things work here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end of each…</a:t>
            </a:r>
          </a:p>
          <a:p>
            <a:endParaRPr lang="en-US" dirty="0"/>
          </a:p>
          <a:p>
            <a:pPr lvl="1"/>
            <a:r>
              <a:rPr lang="en-US" dirty="0"/>
              <a:t>A leadership self-assessment </a:t>
            </a:r>
          </a:p>
          <a:p>
            <a:pPr lvl="2"/>
            <a:r>
              <a:rPr lang="en-US" dirty="0"/>
              <a:t>Grade your own performance</a:t>
            </a:r>
          </a:p>
          <a:p>
            <a:pPr lvl="2"/>
            <a:r>
              <a:rPr lang="en-US" dirty="0"/>
              <a:t>Used as you complete your Professional Development Plan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Feedback</a:t>
            </a:r>
          </a:p>
          <a:p>
            <a:pPr lvl="2"/>
            <a:r>
              <a:rPr lang="en-US" dirty="0"/>
              <a:t>What else do you believe you need to know to succeed?</a:t>
            </a:r>
          </a:p>
          <a:p>
            <a:pPr lvl="2"/>
            <a:r>
              <a:rPr lang="en-US" dirty="0"/>
              <a:t>Help improve the course for future participants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for Self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Professional Development Plan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</a:t>
            </a:r>
            <a:r>
              <a:rPr lang="en-US" i="1" dirty="0"/>
              <a:t>Building a Professional Development Plan </a:t>
            </a:r>
            <a:r>
              <a:rPr lang="en-US" dirty="0"/>
              <a:t>handout</a:t>
            </a:r>
          </a:p>
          <a:p>
            <a:endParaRPr lang="en-US" dirty="0"/>
          </a:p>
          <a:p>
            <a:r>
              <a:rPr lang="en-US" dirty="0"/>
              <a:t>Assignment – required for graduation…</a:t>
            </a:r>
          </a:p>
          <a:p>
            <a:pPr lvl="1"/>
            <a:r>
              <a:rPr lang="en-US" dirty="0"/>
              <a:t>builds on the content of each leadership lesson</a:t>
            </a:r>
          </a:p>
          <a:p>
            <a:pPr lvl="1"/>
            <a:r>
              <a:rPr lang="en-US" dirty="0"/>
              <a:t>helps you plan to improve your leadership strengths</a:t>
            </a:r>
          </a:p>
          <a:p>
            <a:pPr lvl="1"/>
            <a:r>
              <a:rPr lang="en-US" dirty="0"/>
              <a:t>provides an opportunity for feedback and mentoring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Your PDP must be briefed to your Squadron Commander </a:t>
            </a:r>
            <a:br>
              <a:rPr lang="en-US" dirty="0"/>
            </a:br>
            <a:r>
              <a:rPr lang="en-US" dirty="0"/>
              <a:t>(or equivalent) to earn course credit.</a:t>
            </a:r>
          </a:p>
        </p:txBody>
      </p:sp>
    </p:spTree>
    <p:extLst>
      <p:ext uri="{BB962C8B-B14F-4D97-AF65-F5344CB8AC3E}">
        <p14:creationId xmlns:p14="http://schemas.microsoft.com/office/powerpoint/2010/main" val="188957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208354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course is designed to:</a:t>
            </a:r>
          </a:p>
          <a:p>
            <a:endParaRPr lang="en-US" dirty="0"/>
          </a:p>
          <a:p>
            <a:pPr lvl="1"/>
            <a:r>
              <a:rPr lang="en-US" dirty="0"/>
              <a:t>Improve understanding of flight commander roles, duties, and responsibilities.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Increase proficiency in key flight-level leadership skills and behaviors.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Orient flight commanders on unit policies, programs, plans,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233153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(Insert course schedule details on this slide)</a:t>
            </a: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94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Interview of Squadron Commander (or equivalent)</a:t>
            </a:r>
          </a:p>
          <a:p>
            <a:endParaRPr lang="en-US" dirty="0"/>
          </a:p>
          <a:p>
            <a:r>
              <a:rPr lang="en-US" dirty="0"/>
              <a:t>(insert other pre-course requirements specific to your unit)</a:t>
            </a:r>
          </a:p>
        </p:txBody>
      </p:sp>
    </p:spTree>
    <p:extLst>
      <p:ext uri="{BB962C8B-B14F-4D97-AF65-F5344CB8AC3E}">
        <p14:creationId xmlns:p14="http://schemas.microsoft.com/office/powerpoint/2010/main" val="25539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(insert pre-course information specific to your unit)</a:t>
            </a:r>
          </a:p>
        </p:txBody>
      </p:sp>
    </p:spTree>
    <p:extLst>
      <p:ext uri="{BB962C8B-B14F-4D97-AF65-F5344CB8AC3E}">
        <p14:creationId xmlns:p14="http://schemas.microsoft.com/office/powerpoint/2010/main" val="291524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1945111"/>
            <a:ext cx="9144000" cy="1596447"/>
          </a:xfrm>
        </p:spPr>
        <p:txBody>
          <a:bodyPr/>
          <a:lstStyle/>
          <a:p>
            <a:r>
              <a:rPr lang="en-US" dirty="0"/>
              <a:t>The Role of the </a:t>
            </a:r>
            <a:br>
              <a:rPr lang="en-US" dirty="0"/>
            </a:br>
            <a:r>
              <a:rPr lang="en-US" dirty="0"/>
              <a:t>Flight Commander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Interpret the role of the flight commander from various perspectives.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Understand the Department of the Air Force perspective on flight commander roles and responsibilities.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goals for flight command based on commander’s intent and mission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Commander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(OPTIONAL – if you use a video to introduce your course, embed it here)</a:t>
            </a:r>
          </a:p>
        </p:txBody>
      </p:sp>
    </p:spTree>
    <p:extLst>
      <p:ext uri="{BB962C8B-B14F-4D97-AF65-F5344CB8AC3E}">
        <p14:creationId xmlns:p14="http://schemas.microsoft.com/office/powerpoint/2010/main" val="46774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is the role of the flight commander?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604638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E11754-3291-4795-B88A-186698776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141B4-9F8A-4D2A-89FA-BCB52ABEB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054d2-326f-4c39-8460-7f0f408c0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E88329-B101-4D00-8964-94F3A2E3157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433</Words>
  <Application>Microsoft Office PowerPoint</Application>
  <PresentationFormat>On-screen Show (16:9)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Flight Commander  Leadership Course</vt:lpstr>
      <vt:lpstr>Course Objectives</vt:lpstr>
      <vt:lpstr>Schedule</vt:lpstr>
      <vt:lpstr>Course Prerequisites</vt:lpstr>
      <vt:lpstr>Administrative Information</vt:lpstr>
      <vt:lpstr>The Role of the  Flight Commander</vt:lpstr>
      <vt:lpstr>Objectives</vt:lpstr>
      <vt:lpstr>From the Commander</vt:lpstr>
      <vt:lpstr>Small Group Discussion</vt:lpstr>
      <vt:lpstr>Large Group Discussion</vt:lpstr>
      <vt:lpstr>Commander’s Duties and Responsibilities</vt:lpstr>
      <vt:lpstr>My Duties and Responsibilities</vt:lpstr>
      <vt:lpstr>Planning for Self Development</vt:lpstr>
      <vt:lpstr>The Professional Development Plan Assignment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EF8BBD92-D17F-4BDC-B036-C01CEC0321D9</vt:lpwstr>
  </property>
  <property fmtid="{D5CDD505-2E9C-101B-9397-08002B2CF9AE}" pid="3" name="ArticulatePath">
    <vt:lpwstr>The Role of the Flight Commander (slides)</vt:lpwstr>
  </property>
  <property fmtid="{D5CDD505-2E9C-101B-9397-08002B2CF9AE}" pid="4" name="ContentTypeId">
    <vt:lpwstr>0x0101007AEA15A561888C4191BBD2D4FDF49D90</vt:lpwstr>
  </property>
</Properties>
</file>